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D82516-E1C5-4507-8B6E-D5567B9A06EE}"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407427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D82516-E1C5-4507-8B6E-D5567B9A06EE}"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242112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D82516-E1C5-4507-8B6E-D5567B9A06EE}"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291242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D82516-E1C5-4507-8B6E-D5567B9A06EE}"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56606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D82516-E1C5-4507-8B6E-D5567B9A06EE}"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243260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D82516-E1C5-4507-8B6E-D5567B9A06EE}"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104266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D82516-E1C5-4507-8B6E-D5567B9A06EE}" type="datetimeFigureOut">
              <a:rPr lang="en-GB" smtClean="0"/>
              <a:t>07/11/2023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343385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D82516-E1C5-4507-8B6E-D5567B9A06EE}" type="datetimeFigureOut">
              <a:rPr lang="en-GB" smtClean="0"/>
              <a:t>07/11/2023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203516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82516-E1C5-4507-8B6E-D5567B9A06EE}" type="datetimeFigureOut">
              <a:rPr lang="en-GB" smtClean="0"/>
              <a:t>07/11/2023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58496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D82516-E1C5-4507-8B6E-D5567B9A06EE}"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143479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D82516-E1C5-4507-8B6E-D5567B9A06EE}"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AE1133-B2AF-4F96-ADD0-EC489D5BD86D}" type="slidenum">
              <a:rPr lang="en-GB" smtClean="0"/>
              <a:t>‹#›</a:t>
            </a:fld>
            <a:endParaRPr lang="en-GB"/>
          </a:p>
        </p:txBody>
      </p:sp>
    </p:spTree>
    <p:extLst>
      <p:ext uri="{BB962C8B-B14F-4D97-AF65-F5344CB8AC3E}">
        <p14:creationId xmlns:p14="http://schemas.microsoft.com/office/powerpoint/2010/main" val="33215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82516-E1C5-4507-8B6E-D5567B9A06EE}" type="datetimeFigureOut">
              <a:rPr lang="en-GB" smtClean="0"/>
              <a:t>07/11/2023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E1133-B2AF-4F96-ADD0-EC489D5BD86D}" type="slidenum">
              <a:rPr lang="en-GB" smtClean="0"/>
              <a:t>‹#›</a:t>
            </a:fld>
            <a:endParaRPr lang="en-GB"/>
          </a:p>
        </p:txBody>
      </p:sp>
    </p:spTree>
    <p:extLst>
      <p:ext uri="{BB962C8B-B14F-4D97-AF65-F5344CB8AC3E}">
        <p14:creationId xmlns:p14="http://schemas.microsoft.com/office/powerpoint/2010/main" val="36877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6924502" y="-45297"/>
            <a:ext cx="5267498" cy="6890405"/>
          </a:xfrm>
          <a:prstGeom prst="rect">
            <a:avLst/>
          </a:prstGeom>
        </p:spPr>
      </p:pic>
      <p:sp>
        <p:nvSpPr>
          <p:cNvPr id="10" name="Rectangle 9"/>
          <p:cNvSpPr/>
          <p:nvPr/>
        </p:nvSpPr>
        <p:spPr>
          <a:xfrm>
            <a:off x="12469" y="-45297"/>
            <a:ext cx="6899564" cy="6791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TextBox 11"/>
          <p:cNvSpPr txBox="1"/>
          <p:nvPr/>
        </p:nvSpPr>
        <p:spPr>
          <a:xfrm>
            <a:off x="241068" y="1002606"/>
            <a:ext cx="6658495" cy="4770537"/>
          </a:xfrm>
          <a:prstGeom prst="rect">
            <a:avLst/>
          </a:prstGeom>
          <a:noFill/>
        </p:spPr>
        <p:txBody>
          <a:bodyPr wrap="square" rtlCol="0">
            <a:spAutoFit/>
          </a:bodyPr>
          <a:lstStyle/>
          <a:p>
            <a:r>
              <a:rPr lang="en-GB" sz="1600" i="1" dirty="0" smtClean="0"/>
              <a:t>What do you want the world to know about HTLV?</a:t>
            </a:r>
          </a:p>
          <a:p>
            <a:r>
              <a:rPr lang="en-GB" b="1" dirty="0" smtClean="0">
                <a:solidFill>
                  <a:srgbClr val="FF0000"/>
                </a:solidFill>
              </a:rPr>
              <a:t>That is exists!!!! </a:t>
            </a:r>
          </a:p>
          <a:p>
            <a:endParaRPr lang="en-GB" sz="1600" b="1" i="1" dirty="0">
              <a:solidFill>
                <a:srgbClr val="FF0000"/>
              </a:solidFill>
            </a:endParaRPr>
          </a:p>
          <a:p>
            <a:r>
              <a:rPr lang="en-GB" sz="1600" i="1" dirty="0" smtClean="0"/>
              <a:t>What do you wish you knew about HTLV before you were affected personally?</a:t>
            </a:r>
          </a:p>
          <a:p>
            <a:r>
              <a:rPr lang="en-GB" b="1" dirty="0" smtClean="0">
                <a:solidFill>
                  <a:srgbClr val="FF0000"/>
                </a:solidFill>
              </a:rPr>
              <a:t>That it existed!!!! </a:t>
            </a:r>
          </a:p>
          <a:p>
            <a:endParaRPr lang="en-GB" sz="1600" i="1" dirty="0" smtClean="0"/>
          </a:p>
          <a:p>
            <a:r>
              <a:rPr lang="en-GB" sz="1600" i="1" dirty="0" smtClean="0"/>
              <a:t>What would you say to someone newly diagnosed?</a:t>
            </a:r>
          </a:p>
          <a:p>
            <a:r>
              <a:rPr lang="en-GB" b="1" dirty="0" smtClean="0">
                <a:solidFill>
                  <a:srgbClr val="FF0000"/>
                </a:solidFill>
              </a:rPr>
              <a:t>There is a way forward. There is hope. You are not alone.  </a:t>
            </a:r>
          </a:p>
          <a:p>
            <a:endParaRPr lang="en-GB" sz="1600" i="1" dirty="0" smtClean="0"/>
          </a:p>
          <a:p>
            <a:r>
              <a:rPr lang="en-GB" sz="1600" i="1" dirty="0" smtClean="0"/>
              <a:t>What do you wish all medical staff would know? </a:t>
            </a:r>
          </a:p>
          <a:p>
            <a:r>
              <a:rPr lang="en-GB" b="1" dirty="0" smtClean="0">
                <a:solidFill>
                  <a:srgbClr val="FF0000"/>
                </a:solidFill>
              </a:rPr>
              <a:t>That HTLV exists!!!!</a:t>
            </a:r>
          </a:p>
          <a:p>
            <a:r>
              <a:rPr lang="en-GB" dirty="0" smtClean="0"/>
              <a:t> </a:t>
            </a:r>
          </a:p>
          <a:p>
            <a:r>
              <a:rPr lang="en-GB" sz="1600" i="1" dirty="0" smtClean="0"/>
              <a:t>What has been the best support you've received?</a:t>
            </a:r>
          </a:p>
          <a:p>
            <a:r>
              <a:rPr lang="en-GB" b="1" dirty="0" smtClean="0">
                <a:solidFill>
                  <a:srgbClr val="FF0000"/>
                </a:solidFill>
              </a:rPr>
              <a:t>CTC St Marys. The practitioners are always there for me. </a:t>
            </a:r>
          </a:p>
          <a:p>
            <a:endParaRPr lang="en-GB" sz="1600" i="1" dirty="0" smtClean="0"/>
          </a:p>
          <a:p>
            <a:r>
              <a:rPr lang="en-GB" sz="1600" i="1" dirty="0" smtClean="0"/>
              <a:t>Why is it important for you to raise awareness of HTLV?</a:t>
            </a:r>
          </a:p>
          <a:p>
            <a:r>
              <a:rPr lang="en-GB" b="1" dirty="0" smtClean="0">
                <a:solidFill>
                  <a:srgbClr val="FF0000"/>
                </a:solidFill>
              </a:rPr>
              <a:t>So we can stop this disease from being transmitted </a:t>
            </a:r>
            <a:r>
              <a:rPr lang="en-GB" b="1" dirty="0" err="1" smtClean="0">
                <a:solidFill>
                  <a:srgbClr val="FF0000"/>
                </a:solidFill>
              </a:rPr>
              <a:t>unknowlingly</a:t>
            </a:r>
            <a:r>
              <a:rPr lang="en-GB" b="1" dirty="0" smtClean="0">
                <a:solidFill>
                  <a:srgbClr val="FF0000"/>
                </a:solidFill>
              </a:rPr>
              <a:t> and to combat the stigma for those affected.</a:t>
            </a:r>
          </a:p>
        </p:txBody>
      </p:sp>
      <p:sp>
        <p:nvSpPr>
          <p:cNvPr id="26" name="TextBox 25"/>
          <p:cNvSpPr txBox="1"/>
          <p:nvPr/>
        </p:nvSpPr>
        <p:spPr>
          <a:xfrm>
            <a:off x="67734" y="186267"/>
            <a:ext cx="6831830" cy="584775"/>
          </a:xfrm>
          <a:prstGeom prst="rect">
            <a:avLst/>
          </a:prstGeom>
          <a:noFill/>
        </p:spPr>
        <p:txBody>
          <a:bodyPr wrap="square" rtlCol="0">
            <a:spAutoFit/>
          </a:bodyPr>
          <a:lstStyle/>
          <a:p>
            <a:r>
              <a:rPr lang="en-GB" sz="3200" b="1" dirty="0" smtClean="0"/>
              <a:t>KRISTY </a:t>
            </a:r>
            <a:r>
              <a:rPr lang="en-GB" sz="3200" dirty="0" smtClean="0"/>
              <a:t>HEAD OF BIOGENICS 43yrs old</a:t>
            </a:r>
            <a:endParaRPr lang="en-GB" sz="3200" dirty="0"/>
          </a:p>
        </p:txBody>
      </p:sp>
    </p:spTree>
    <p:extLst>
      <p:ext uri="{BB962C8B-B14F-4D97-AF65-F5344CB8AC3E}">
        <p14:creationId xmlns:p14="http://schemas.microsoft.com/office/powerpoint/2010/main" val="641953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38303" y="-11678"/>
            <a:ext cx="12230303" cy="9450689"/>
          </a:xfrm>
          <a:prstGeom prst="rect">
            <a:avLst/>
          </a:prstGeom>
        </p:spPr>
      </p:pic>
      <p:sp>
        <p:nvSpPr>
          <p:cNvPr id="11" name="Rectangle 10"/>
          <p:cNvSpPr/>
          <p:nvPr/>
        </p:nvSpPr>
        <p:spPr>
          <a:xfrm>
            <a:off x="-38302" y="0"/>
            <a:ext cx="5898776" cy="943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6502" y="35461"/>
            <a:ext cx="5793972" cy="461665"/>
          </a:xfrm>
          <a:prstGeom prst="rect">
            <a:avLst/>
          </a:prstGeom>
          <a:noFill/>
        </p:spPr>
        <p:txBody>
          <a:bodyPr wrap="square" rtlCol="0">
            <a:spAutoFit/>
          </a:bodyPr>
          <a:lstStyle/>
          <a:p>
            <a:r>
              <a:rPr lang="en-GB" sz="2400" b="1" dirty="0" smtClean="0"/>
              <a:t>MELANIE</a:t>
            </a:r>
            <a:r>
              <a:rPr lang="en-GB" sz="2400" dirty="0" smtClean="0"/>
              <a:t> Retired Research Nurse 68 </a:t>
            </a:r>
            <a:r>
              <a:rPr lang="en-GB" sz="2400" dirty="0" err="1" smtClean="0"/>
              <a:t>yrs</a:t>
            </a:r>
            <a:r>
              <a:rPr lang="en-GB" sz="2400" dirty="0" smtClean="0"/>
              <a:t> old</a:t>
            </a:r>
            <a:endParaRPr lang="en-GB" sz="2400" dirty="0"/>
          </a:p>
        </p:txBody>
      </p:sp>
      <p:sp>
        <p:nvSpPr>
          <p:cNvPr id="14" name="TextBox 13"/>
          <p:cNvSpPr txBox="1"/>
          <p:nvPr/>
        </p:nvSpPr>
        <p:spPr>
          <a:xfrm>
            <a:off x="99752" y="404793"/>
            <a:ext cx="5760722" cy="7632859"/>
          </a:xfrm>
          <a:prstGeom prst="rect">
            <a:avLst/>
          </a:prstGeom>
          <a:noFill/>
        </p:spPr>
        <p:txBody>
          <a:bodyPr wrap="square" rtlCol="0">
            <a:spAutoFit/>
          </a:bodyPr>
          <a:lstStyle/>
          <a:p>
            <a:r>
              <a:rPr lang="en-GB" sz="1200" i="1" dirty="0"/>
              <a:t>What do you want the world to know about HTLV?</a:t>
            </a:r>
          </a:p>
          <a:p>
            <a:r>
              <a:rPr lang="en-GB" sz="1600" dirty="0"/>
              <a:t> </a:t>
            </a:r>
            <a:r>
              <a:rPr lang="en-GB" sz="1600" dirty="0" smtClean="0">
                <a:solidFill>
                  <a:srgbClr val="FF0000"/>
                </a:solidFill>
              </a:rPr>
              <a:t>That </a:t>
            </a:r>
            <a:r>
              <a:rPr lang="en-GB" sz="1600" dirty="0">
                <a:solidFill>
                  <a:srgbClr val="FF0000"/>
                </a:solidFill>
              </a:rPr>
              <a:t>HTLV is a little known virus which anyone can get but that very few are tested for. Not only does this mean that many infected people go undetected but it has implications for spread and potential treatment and support for those affected.  </a:t>
            </a:r>
          </a:p>
          <a:p>
            <a:endParaRPr lang="en-GB" sz="1600" dirty="0">
              <a:solidFill>
                <a:srgbClr val="FF0000"/>
              </a:solidFill>
            </a:endParaRPr>
          </a:p>
          <a:p>
            <a:r>
              <a:rPr lang="en-GB" sz="1400" i="1" dirty="0" smtClean="0"/>
              <a:t>What </a:t>
            </a:r>
            <a:r>
              <a:rPr lang="en-GB" sz="1400" i="1" dirty="0"/>
              <a:t>would you say to someone newly diagnosed?</a:t>
            </a:r>
          </a:p>
          <a:p>
            <a:r>
              <a:rPr lang="en-GB" sz="1600" dirty="0" smtClean="0">
                <a:solidFill>
                  <a:srgbClr val="FF0000"/>
                </a:solidFill>
              </a:rPr>
              <a:t>Although </a:t>
            </a:r>
            <a:r>
              <a:rPr lang="en-GB" sz="1600" dirty="0">
                <a:solidFill>
                  <a:srgbClr val="FF0000"/>
                </a:solidFill>
              </a:rPr>
              <a:t>it may be a shock initially and that it is scary to know that there is no cure, not everyone goes on to develop symptoms and that with the right knowledge and support (medical, psychological and social) the disease can be managed.</a:t>
            </a:r>
          </a:p>
          <a:p>
            <a:r>
              <a:rPr lang="en-GB" sz="1600" dirty="0"/>
              <a:t> </a:t>
            </a:r>
          </a:p>
          <a:p>
            <a:r>
              <a:rPr lang="en-GB" sz="1400" i="1" dirty="0"/>
              <a:t> </a:t>
            </a:r>
          </a:p>
          <a:p>
            <a:r>
              <a:rPr lang="en-GB" sz="1400" i="1" dirty="0" smtClean="0"/>
              <a:t>What </a:t>
            </a:r>
            <a:r>
              <a:rPr lang="en-GB" sz="1400" i="1" dirty="0"/>
              <a:t>do you wish all medical staff would know</a:t>
            </a:r>
            <a:r>
              <a:rPr lang="en-GB" sz="1600" dirty="0"/>
              <a:t>? </a:t>
            </a:r>
          </a:p>
          <a:p>
            <a:r>
              <a:rPr lang="en-GB" sz="1600" dirty="0"/>
              <a:t> </a:t>
            </a:r>
            <a:r>
              <a:rPr lang="en-GB" sz="1600" dirty="0" smtClean="0">
                <a:solidFill>
                  <a:srgbClr val="FF0000"/>
                </a:solidFill>
              </a:rPr>
              <a:t>What </a:t>
            </a:r>
            <a:r>
              <a:rPr lang="en-GB" sz="1600" dirty="0">
                <a:solidFill>
                  <a:srgbClr val="FF0000"/>
                </a:solidFill>
              </a:rPr>
              <a:t>the disease is. Most haven’t heard of it and even though it may mention it in my referral letter they haven’t bothered to look it up and rely on me to explain it to them.</a:t>
            </a:r>
          </a:p>
          <a:p>
            <a:r>
              <a:rPr lang="en-GB" sz="1600" dirty="0">
                <a:solidFill>
                  <a:srgbClr val="FF0000"/>
                </a:solidFill>
              </a:rPr>
              <a:t>They also need to know that although many patients don’t go on to develop symptoms, there are those who are unfortunate like myself who can develop complex medical issue</a:t>
            </a:r>
            <a:r>
              <a:rPr lang="en-GB" sz="1600" dirty="0"/>
              <a:t>s</a:t>
            </a:r>
          </a:p>
          <a:p>
            <a:r>
              <a:rPr lang="en-GB" sz="1600" dirty="0"/>
              <a:t> </a:t>
            </a:r>
          </a:p>
          <a:p>
            <a:r>
              <a:rPr lang="en-GB" sz="1600" dirty="0"/>
              <a:t> </a:t>
            </a:r>
            <a:endParaRPr lang="en-GB" sz="1400" i="1" dirty="0"/>
          </a:p>
          <a:p>
            <a:r>
              <a:rPr lang="en-GB" sz="1400" i="1" dirty="0" smtClean="0"/>
              <a:t>What </a:t>
            </a:r>
            <a:r>
              <a:rPr lang="en-GB" sz="1400" i="1" dirty="0"/>
              <a:t>has been the best support you've received?</a:t>
            </a:r>
          </a:p>
          <a:p>
            <a:r>
              <a:rPr lang="en-GB" sz="1400" dirty="0">
                <a:solidFill>
                  <a:srgbClr val="FF0000"/>
                </a:solidFill>
              </a:rPr>
              <a:t> </a:t>
            </a:r>
            <a:r>
              <a:rPr lang="en-GB" sz="1400" dirty="0" smtClean="0">
                <a:solidFill>
                  <a:srgbClr val="FF0000"/>
                </a:solidFill>
              </a:rPr>
              <a:t>I </a:t>
            </a:r>
            <a:r>
              <a:rPr lang="en-GB" sz="1400" dirty="0">
                <a:solidFill>
                  <a:srgbClr val="FF0000"/>
                </a:solidFill>
              </a:rPr>
              <a:t>was originally wrongly diagnosed with MS which actually did me a favour. </a:t>
            </a:r>
            <a:r>
              <a:rPr lang="en-GB" sz="1400" dirty="0" smtClean="0">
                <a:solidFill>
                  <a:srgbClr val="FF0000"/>
                </a:solidFill>
              </a:rPr>
              <a:t>There </a:t>
            </a:r>
            <a:r>
              <a:rPr lang="en-GB" sz="1400" dirty="0">
                <a:solidFill>
                  <a:srgbClr val="FF0000"/>
                </a:solidFill>
              </a:rPr>
              <a:t>was a ‘One Stop Shop’ where I was seen by an MS Nurse. Physio and Occupational Therapist. </a:t>
            </a:r>
            <a:r>
              <a:rPr lang="en-GB" sz="1400" dirty="0" smtClean="0">
                <a:solidFill>
                  <a:srgbClr val="FF0000"/>
                </a:solidFill>
              </a:rPr>
              <a:t>HTLV </a:t>
            </a:r>
            <a:r>
              <a:rPr lang="en-GB" sz="1400" dirty="0">
                <a:solidFill>
                  <a:srgbClr val="FF0000"/>
                </a:solidFill>
              </a:rPr>
              <a:t>has no such access to information or a network of support as it is not known about. However the support I have since received from Adine and the team at St Mary’s for my new diagnosis and continuing health issues has been second to none. </a:t>
            </a:r>
          </a:p>
          <a:p>
            <a:r>
              <a:rPr lang="en-GB" sz="1600" dirty="0">
                <a:solidFill>
                  <a:srgbClr val="FF0000"/>
                </a:solidFill>
              </a:rPr>
              <a:t> </a:t>
            </a:r>
          </a:p>
          <a:p>
            <a:r>
              <a:rPr lang="en-GB" sz="1600" dirty="0"/>
              <a:t> </a:t>
            </a:r>
          </a:p>
          <a:p>
            <a:endParaRPr lang="en-GB" sz="1600" dirty="0"/>
          </a:p>
        </p:txBody>
      </p:sp>
    </p:spTree>
    <p:extLst>
      <p:ext uri="{BB962C8B-B14F-4D97-AF65-F5344CB8AC3E}">
        <p14:creationId xmlns:p14="http://schemas.microsoft.com/office/powerpoint/2010/main" val="161050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artisticGlass/>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5400000">
            <a:off x="6237425" y="869956"/>
            <a:ext cx="6824529" cy="5084618"/>
          </a:xfrm>
          <a:prstGeom prst="rect">
            <a:avLst/>
          </a:prstGeom>
        </p:spPr>
      </p:pic>
      <p:sp>
        <p:nvSpPr>
          <p:cNvPr id="14" name="Rectangle 13"/>
          <p:cNvSpPr/>
          <p:nvPr/>
        </p:nvSpPr>
        <p:spPr>
          <a:xfrm>
            <a:off x="-74815" y="0"/>
            <a:ext cx="9609513" cy="6824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08065" y="166255"/>
            <a:ext cx="9326880" cy="369332"/>
          </a:xfrm>
          <a:prstGeom prst="rect">
            <a:avLst/>
          </a:prstGeom>
          <a:noFill/>
        </p:spPr>
        <p:txBody>
          <a:bodyPr wrap="square" rtlCol="0">
            <a:spAutoFit/>
          </a:bodyPr>
          <a:lstStyle/>
          <a:p>
            <a:r>
              <a:rPr lang="en-GB" b="1" dirty="0" smtClean="0"/>
              <a:t>ANN </a:t>
            </a:r>
            <a:r>
              <a:rPr lang="en-GB" dirty="0" smtClean="0"/>
              <a:t>HEALTH AND SAFETY SUPPORT 57yrs old</a:t>
            </a:r>
            <a:endParaRPr lang="en-GB" dirty="0"/>
          </a:p>
        </p:txBody>
      </p:sp>
      <p:sp>
        <p:nvSpPr>
          <p:cNvPr id="16" name="TextBox 15"/>
          <p:cNvSpPr txBox="1"/>
          <p:nvPr/>
        </p:nvSpPr>
        <p:spPr>
          <a:xfrm>
            <a:off x="116377" y="473616"/>
            <a:ext cx="9227127" cy="6170920"/>
          </a:xfrm>
          <a:prstGeom prst="rect">
            <a:avLst/>
          </a:prstGeom>
          <a:noFill/>
        </p:spPr>
        <p:txBody>
          <a:bodyPr wrap="square" rtlCol="0">
            <a:spAutoFit/>
          </a:bodyPr>
          <a:lstStyle/>
          <a:p>
            <a:r>
              <a:rPr lang="en-GB" sz="1100" dirty="0"/>
              <a:t> </a:t>
            </a:r>
          </a:p>
          <a:p>
            <a:pPr lvl="0"/>
            <a:r>
              <a:rPr lang="en-GB" sz="1100" i="1" dirty="0"/>
              <a:t>What do you want the world to know about HTLV?</a:t>
            </a:r>
          </a:p>
          <a:p>
            <a:pPr lvl="0"/>
            <a:r>
              <a:rPr lang="en-GB" sz="1100" dirty="0">
                <a:solidFill>
                  <a:srgbClr val="FF0000"/>
                </a:solidFill>
              </a:rPr>
              <a:t>HTLV affects you without warning</a:t>
            </a:r>
          </a:p>
          <a:p>
            <a:pPr lvl="0"/>
            <a:r>
              <a:rPr lang="en-GB" sz="1100" dirty="0">
                <a:solidFill>
                  <a:srgbClr val="FF0000"/>
                </a:solidFill>
              </a:rPr>
              <a:t>It’s more common than you think </a:t>
            </a:r>
            <a:endParaRPr lang="en-GB" sz="1100" dirty="0" smtClean="0">
              <a:solidFill>
                <a:srgbClr val="FF0000"/>
              </a:solidFill>
            </a:endParaRPr>
          </a:p>
          <a:p>
            <a:pPr lvl="0"/>
            <a:r>
              <a:rPr lang="en-GB" sz="1100" dirty="0" smtClean="0">
                <a:solidFill>
                  <a:srgbClr val="FF0000"/>
                </a:solidFill>
              </a:rPr>
              <a:t>How </a:t>
            </a:r>
            <a:r>
              <a:rPr lang="en-GB" sz="1100" dirty="0">
                <a:solidFill>
                  <a:srgbClr val="FF0000"/>
                </a:solidFill>
              </a:rPr>
              <a:t>you could contract the virus</a:t>
            </a:r>
          </a:p>
          <a:p>
            <a:pPr lvl="0"/>
            <a:r>
              <a:rPr lang="en-GB" sz="1100" dirty="0">
                <a:solidFill>
                  <a:srgbClr val="FF0000"/>
                </a:solidFill>
              </a:rPr>
              <a:t>Some of the symptoms are common with other illnesses such as arthritis and therefore can be </a:t>
            </a:r>
            <a:r>
              <a:rPr lang="en-GB" sz="1100" dirty="0" err="1">
                <a:solidFill>
                  <a:srgbClr val="FF0000"/>
                </a:solidFill>
              </a:rPr>
              <a:t>mis</a:t>
            </a:r>
            <a:r>
              <a:rPr lang="en-GB" sz="1100" dirty="0">
                <a:solidFill>
                  <a:srgbClr val="FF0000"/>
                </a:solidFill>
              </a:rPr>
              <a:t>-diagnosed</a:t>
            </a:r>
          </a:p>
          <a:p>
            <a:r>
              <a:rPr lang="en-GB" sz="1100" dirty="0">
                <a:solidFill>
                  <a:srgbClr val="FF0000"/>
                </a:solidFill>
              </a:rPr>
              <a:t> </a:t>
            </a:r>
          </a:p>
          <a:p>
            <a:pPr lvl="0"/>
            <a:r>
              <a:rPr lang="en-GB" sz="1100" i="1" dirty="0"/>
              <a:t>What do you wish you knew about HTLV before you were affected personally?</a:t>
            </a:r>
          </a:p>
          <a:p>
            <a:pPr lvl="0"/>
            <a:r>
              <a:rPr lang="en-GB" sz="1100" dirty="0">
                <a:solidFill>
                  <a:srgbClr val="FF0000"/>
                </a:solidFill>
              </a:rPr>
              <a:t>How common it is</a:t>
            </a:r>
          </a:p>
          <a:p>
            <a:pPr lvl="0"/>
            <a:r>
              <a:rPr lang="en-GB" sz="1100" dirty="0" smtClean="0">
                <a:solidFill>
                  <a:srgbClr val="FF0000"/>
                </a:solidFill>
              </a:rPr>
              <a:t>How </a:t>
            </a:r>
            <a:r>
              <a:rPr lang="en-GB" sz="1100" dirty="0">
                <a:solidFill>
                  <a:srgbClr val="FF0000"/>
                </a:solidFill>
              </a:rPr>
              <a:t>prevalent it is in my culture</a:t>
            </a:r>
          </a:p>
          <a:p>
            <a:pPr lvl="0"/>
            <a:r>
              <a:rPr lang="en-GB" sz="1100" dirty="0">
                <a:solidFill>
                  <a:srgbClr val="FF0000"/>
                </a:solidFill>
              </a:rPr>
              <a:t>What are the key symptoms</a:t>
            </a:r>
          </a:p>
          <a:p>
            <a:r>
              <a:rPr lang="en-GB" sz="1100" dirty="0"/>
              <a:t> </a:t>
            </a:r>
          </a:p>
          <a:p>
            <a:pPr lvl="0"/>
            <a:r>
              <a:rPr lang="en-GB" sz="1100" i="1" dirty="0"/>
              <a:t>What would you say to someone newly diagnosed?</a:t>
            </a:r>
          </a:p>
          <a:p>
            <a:pPr lvl="0"/>
            <a:r>
              <a:rPr lang="en-GB" sz="1100" dirty="0">
                <a:solidFill>
                  <a:srgbClr val="FF0000"/>
                </a:solidFill>
              </a:rPr>
              <a:t>That your </a:t>
            </a:r>
            <a:r>
              <a:rPr lang="en-GB" sz="1100" dirty="0" err="1">
                <a:solidFill>
                  <a:srgbClr val="FF0000"/>
                </a:solidFill>
              </a:rPr>
              <a:t>mindset</a:t>
            </a:r>
            <a:r>
              <a:rPr lang="en-GB" sz="1100" dirty="0">
                <a:solidFill>
                  <a:srgbClr val="FF0000"/>
                </a:solidFill>
              </a:rPr>
              <a:t> will affect and is key in how you deal with the virus</a:t>
            </a:r>
          </a:p>
          <a:p>
            <a:pPr lvl="0"/>
            <a:r>
              <a:rPr lang="en-GB" sz="1100" dirty="0">
                <a:solidFill>
                  <a:srgbClr val="FF0000"/>
                </a:solidFill>
              </a:rPr>
              <a:t>It is not the end of the world even though it might feel that way</a:t>
            </a:r>
          </a:p>
          <a:p>
            <a:pPr lvl="0"/>
            <a:r>
              <a:rPr lang="en-GB" sz="1100" dirty="0" smtClean="0">
                <a:solidFill>
                  <a:srgbClr val="FF0000"/>
                </a:solidFill>
              </a:rPr>
              <a:t>Your </a:t>
            </a:r>
            <a:r>
              <a:rPr lang="en-GB" sz="1100" dirty="0">
                <a:solidFill>
                  <a:srgbClr val="FF0000"/>
                </a:solidFill>
              </a:rPr>
              <a:t>life may change but a lot can remain the same</a:t>
            </a:r>
          </a:p>
          <a:p>
            <a:pPr lvl="0"/>
            <a:r>
              <a:rPr lang="en-GB" sz="1100" dirty="0">
                <a:solidFill>
                  <a:srgbClr val="FF0000"/>
                </a:solidFill>
              </a:rPr>
              <a:t>The virus affects everyone differently so try not to compare yourself with others who have the virus</a:t>
            </a:r>
          </a:p>
          <a:p>
            <a:r>
              <a:rPr lang="en-GB" sz="1100" dirty="0"/>
              <a:t> </a:t>
            </a:r>
          </a:p>
          <a:p>
            <a:pPr lvl="0"/>
            <a:r>
              <a:rPr lang="en-GB" sz="1100" i="1" dirty="0"/>
              <a:t>What do you wish all medical staff would know? </a:t>
            </a:r>
          </a:p>
          <a:p>
            <a:pPr lvl="0"/>
            <a:r>
              <a:rPr lang="en-GB" sz="1100" u="sng" dirty="0" smtClean="0">
                <a:solidFill>
                  <a:srgbClr val="FF0000"/>
                </a:solidFill>
              </a:rPr>
              <a:t>DO NOT </a:t>
            </a:r>
            <a:r>
              <a:rPr lang="en-GB" sz="1100" dirty="0">
                <a:solidFill>
                  <a:srgbClr val="FF0000"/>
                </a:solidFill>
              </a:rPr>
              <a:t>confuse HTLV with HIV</a:t>
            </a:r>
          </a:p>
          <a:p>
            <a:pPr lvl="0"/>
            <a:r>
              <a:rPr lang="en-GB" sz="1100" dirty="0">
                <a:solidFill>
                  <a:srgbClr val="FF0000"/>
                </a:solidFill>
              </a:rPr>
              <a:t>To at least know the basics (fast facts) of the HTLV virus </a:t>
            </a:r>
            <a:endParaRPr lang="en-GB" sz="1100" dirty="0" smtClean="0">
              <a:solidFill>
                <a:srgbClr val="FF0000"/>
              </a:solidFill>
            </a:endParaRPr>
          </a:p>
          <a:p>
            <a:pPr lvl="0"/>
            <a:r>
              <a:rPr lang="en-GB" sz="1100" dirty="0" smtClean="0">
                <a:solidFill>
                  <a:srgbClr val="FF0000"/>
                </a:solidFill>
              </a:rPr>
              <a:t>For </a:t>
            </a:r>
            <a:r>
              <a:rPr lang="en-GB" sz="1100" dirty="0">
                <a:solidFill>
                  <a:srgbClr val="FF0000"/>
                </a:solidFill>
              </a:rPr>
              <a:t>your local Doctor to spot enough symptoms to warrant referring you to </a:t>
            </a:r>
            <a:r>
              <a:rPr lang="en-GB" sz="1100">
                <a:solidFill>
                  <a:srgbClr val="FF0000"/>
                </a:solidFill>
              </a:rPr>
              <a:t>a </a:t>
            </a:r>
            <a:r>
              <a:rPr lang="en-GB" sz="1100" smtClean="0">
                <a:solidFill>
                  <a:srgbClr val="FF0000"/>
                </a:solidFill>
              </a:rPr>
              <a:t>specialist </a:t>
            </a:r>
            <a:r>
              <a:rPr lang="en-GB" sz="1100" dirty="0">
                <a:solidFill>
                  <a:srgbClr val="FF0000"/>
                </a:solidFill>
              </a:rPr>
              <a:t>for further examination</a:t>
            </a:r>
          </a:p>
          <a:p>
            <a:r>
              <a:rPr lang="en-GB" sz="1100" i="1" dirty="0"/>
              <a:t> </a:t>
            </a:r>
          </a:p>
          <a:p>
            <a:pPr lvl="0"/>
            <a:r>
              <a:rPr lang="en-GB" sz="1100" i="1" dirty="0"/>
              <a:t>What has been the best support you've received?</a:t>
            </a:r>
          </a:p>
          <a:p>
            <a:pPr lvl="0"/>
            <a:r>
              <a:rPr lang="en-GB" sz="1100" dirty="0">
                <a:solidFill>
                  <a:srgbClr val="FF0000"/>
                </a:solidFill>
              </a:rPr>
              <a:t>Regular monitoring at the HTLV Clinic.  It is so reassuring to know there is a clinic that is dedicated to and specialising in the virus</a:t>
            </a:r>
          </a:p>
          <a:p>
            <a:pPr lvl="0"/>
            <a:r>
              <a:rPr lang="en-GB" sz="1100" dirty="0">
                <a:solidFill>
                  <a:srgbClr val="FF0000"/>
                </a:solidFill>
              </a:rPr>
              <a:t>My local Doctor’s Surgery</a:t>
            </a:r>
          </a:p>
          <a:p>
            <a:pPr lvl="0"/>
            <a:r>
              <a:rPr lang="en-GB" sz="1100" dirty="0">
                <a:solidFill>
                  <a:srgbClr val="FF0000"/>
                </a:solidFill>
              </a:rPr>
              <a:t>Family and friends</a:t>
            </a:r>
          </a:p>
          <a:p>
            <a:pPr lvl="0"/>
            <a:r>
              <a:rPr lang="en-GB" sz="1100" dirty="0">
                <a:solidFill>
                  <a:srgbClr val="FF0000"/>
                </a:solidFill>
              </a:rPr>
              <a:t>Line Managers at work</a:t>
            </a:r>
          </a:p>
          <a:p>
            <a:r>
              <a:rPr lang="en-GB" sz="1100" dirty="0">
                <a:solidFill>
                  <a:srgbClr val="FF0000"/>
                </a:solidFill>
              </a:rPr>
              <a:t> </a:t>
            </a:r>
            <a:endParaRPr lang="en-GB" sz="1100" i="1" dirty="0">
              <a:solidFill>
                <a:srgbClr val="FF0000"/>
              </a:solidFill>
            </a:endParaRPr>
          </a:p>
          <a:p>
            <a:pPr lvl="0"/>
            <a:r>
              <a:rPr lang="en-GB" sz="1100" i="1" dirty="0"/>
              <a:t>Why is it important for you to raise awareness of HTLV?</a:t>
            </a:r>
          </a:p>
          <a:p>
            <a:pPr lvl="0"/>
            <a:r>
              <a:rPr lang="en-GB" sz="1100" dirty="0">
                <a:solidFill>
                  <a:srgbClr val="FF0000"/>
                </a:solidFill>
              </a:rPr>
              <a:t>Not enough people know what it is</a:t>
            </a:r>
          </a:p>
          <a:p>
            <a:pPr lvl="0"/>
            <a:r>
              <a:rPr lang="en-GB" sz="1100" dirty="0">
                <a:solidFill>
                  <a:srgbClr val="FF0000"/>
                </a:solidFill>
              </a:rPr>
              <a:t>So if it is common place in certain cultures, then Doctors can warn about this as they do with Stroke, Diabetes, Hypertension etc.</a:t>
            </a:r>
          </a:p>
          <a:p>
            <a:pPr lvl="0"/>
            <a:r>
              <a:rPr lang="en-GB" sz="1100" dirty="0">
                <a:solidFill>
                  <a:srgbClr val="FF0000"/>
                </a:solidFill>
              </a:rPr>
              <a:t>So it will not be confused with or mistaken for the HIV Virus</a:t>
            </a:r>
          </a:p>
          <a:p>
            <a:pPr lvl="0"/>
            <a:r>
              <a:rPr lang="en-GB" sz="1100" dirty="0">
                <a:solidFill>
                  <a:srgbClr val="FF0000"/>
                </a:solidFill>
              </a:rPr>
              <a:t>So it appears in important documentation.  E.g. medical/travel insurance</a:t>
            </a:r>
          </a:p>
          <a:p>
            <a:pPr lvl="0"/>
            <a:r>
              <a:rPr lang="en-GB" sz="1100" dirty="0">
                <a:solidFill>
                  <a:srgbClr val="FF0000"/>
                </a:solidFill>
              </a:rPr>
              <a:t>So family member are able to understand what you and they are up against</a:t>
            </a:r>
          </a:p>
          <a:p>
            <a:endParaRPr lang="en-GB" sz="1000" dirty="0"/>
          </a:p>
        </p:txBody>
      </p:sp>
    </p:spTree>
    <p:extLst>
      <p:ext uri="{BB962C8B-B14F-4D97-AF65-F5344CB8AC3E}">
        <p14:creationId xmlns:p14="http://schemas.microsoft.com/office/powerpoint/2010/main" val="301626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769</Words>
  <Application>Microsoft Office PowerPoint</Application>
  <PresentationFormat>Widescreen</PresentationFormat>
  <Paragraphs>71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Imperial College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Marker_1</dc:creator>
  <cp:lastModifiedBy>Marker_1</cp:lastModifiedBy>
  <cp:revision>10</cp:revision>
  <dcterms:created xsi:type="dcterms:W3CDTF">2023-11-07T10:45:02Z</dcterms:created>
  <dcterms:modified xsi:type="dcterms:W3CDTF">2023-11-07T11:44:25Z</dcterms:modified>
</cp:coreProperties>
</file>